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5" r:id="rId9"/>
    <p:sldId id="262" r:id="rId10"/>
    <p:sldId id="266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33CC33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-1020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FFB038-25A7-4278-B95B-A11856604240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63850CB-4061-4BA7-8BC9-51AE895771E4}">
      <dgm:prSet/>
      <dgm:spPr/>
      <dgm:t>
        <a:bodyPr/>
        <a:lstStyle/>
        <a:p>
          <a:r>
            <a:rPr lang="it-IT"/>
            <a:t>Mia mamma tiene ferma la macchinina sulla parte alta della rampa, Io poi ho tracciato con la matita la linea con il numero 1 subito dopo la macchina .Misuro 1 m a partire dalla linea tracciata e con la matita traccio una seconda linea con il numero 2. Mia mamma poi, lascia andare la macchina , intanto mio fratello fa partire il cronometro .</a:t>
          </a:r>
          <a:endParaRPr lang="en-US"/>
        </a:p>
      </dgm:t>
    </dgm:pt>
    <dgm:pt modelId="{6DE0EEC6-598B-45A2-948C-721275864684}" type="parTrans" cxnId="{BF2A42D0-A735-43BF-8BD2-F1F078BE06C8}">
      <dgm:prSet/>
      <dgm:spPr/>
      <dgm:t>
        <a:bodyPr/>
        <a:lstStyle/>
        <a:p>
          <a:endParaRPr lang="en-US"/>
        </a:p>
      </dgm:t>
    </dgm:pt>
    <dgm:pt modelId="{3EB3454F-0D42-4BDD-90D2-0756BF92AA82}" type="sibTrans" cxnId="{BF2A42D0-A735-43BF-8BD2-F1F078BE06C8}">
      <dgm:prSet/>
      <dgm:spPr/>
      <dgm:t>
        <a:bodyPr/>
        <a:lstStyle/>
        <a:p>
          <a:endParaRPr lang="en-US"/>
        </a:p>
      </dgm:t>
    </dgm:pt>
    <dgm:pt modelId="{A1BF0A07-6262-4D40-A7B0-FE0DE80DC817}">
      <dgm:prSet custT="1"/>
      <dgm:spPr/>
      <dgm:t>
        <a:bodyPr/>
        <a:lstStyle/>
        <a:p>
          <a:r>
            <a:rPr lang="it-IT" sz="2200" dirty="0" smtClean="0"/>
            <a:t>DATI</a:t>
          </a:r>
        </a:p>
        <a:p>
          <a:r>
            <a:rPr lang="it-IT" sz="2200" dirty="0" smtClean="0"/>
            <a:t>Distanza = 1 m</a:t>
          </a:r>
        </a:p>
        <a:p>
          <a:r>
            <a:rPr lang="it-IT" sz="2200" dirty="0" smtClean="0"/>
            <a:t>Intervallo </a:t>
          </a:r>
          <a:r>
            <a:rPr lang="it-IT" sz="2200" dirty="0"/>
            <a:t>di </a:t>
          </a:r>
          <a:r>
            <a:rPr lang="it-IT" sz="2200" dirty="0" smtClean="0"/>
            <a:t>tempo = 1,58 secondi</a:t>
          </a:r>
        </a:p>
        <a:p>
          <a:endParaRPr lang="it-IT" sz="2200" dirty="0" smtClean="0"/>
        </a:p>
        <a:p>
          <a:r>
            <a:rPr lang="it-IT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Velocità risultante = 1,26 m/s</a:t>
          </a:r>
          <a:endParaRPr lang="en-US" sz="28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D17404-F5A3-42B4-B140-2CBCD253D416}" type="parTrans" cxnId="{07289DD8-1F1E-445D-B26A-DC72EEBB9E4A}">
      <dgm:prSet/>
      <dgm:spPr/>
      <dgm:t>
        <a:bodyPr/>
        <a:lstStyle/>
        <a:p>
          <a:endParaRPr lang="en-US"/>
        </a:p>
      </dgm:t>
    </dgm:pt>
    <dgm:pt modelId="{EB093886-F55C-44AE-9899-28BE7871675B}" type="sibTrans" cxnId="{07289DD8-1F1E-445D-B26A-DC72EEBB9E4A}">
      <dgm:prSet/>
      <dgm:spPr/>
      <dgm:t>
        <a:bodyPr/>
        <a:lstStyle/>
        <a:p>
          <a:endParaRPr lang="en-US"/>
        </a:p>
      </dgm:t>
    </dgm:pt>
    <dgm:pt modelId="{7DDB0DF9-F63B-49BE-B38D-BDE4A98E8EFF}" type="pres">
      <dgm:prSet presAssocID="{7EFFB038-25A7-4278-B95B-A1185660424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C311516D-1576-460B-8BFF-B420F5DE69B8}" type="pres">
      <dgm:prSet presAssocID="{063850CB-4061-4BA7-8BC9-51AE895771E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7333F1A-EB7B-4C54-95F9-57D730F3CCCD}" type="pres">
      <dgm:prSet presAssocID="{3EB3454F-0D42-4BDD-90D2-0756BF92AA82}" presName="spacer" presStyleCnt="0"/>
      <dgm:spPr/>
    </dgm:pt>
    <dgm:pt modelId="{639D00E7-14D4-46BB-BFCB-F73CB67089C2}" type="pres">
      <dgm:prSet presAssocID="{A1BF0A07-6262-4D40-A7B0-FE0DE80DC817}" presName="parentText" presStyleLbl="node1" presStyleIdx="1" presStyleCnt="2" custLinFactNeighborX="267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7289DD8-1F1E-445D-B26A-DC72EEBB9E4A}" srcId="{7EFFB038-25A7-4278-B95B-A11856604240}" destId="{A1BF0A07-6262-4D40-A7B0-FE0DE80DC817}" srcOrd="1" destOrd="0" parTransId="{83D17404-F5A3-42B4-B140-2CBCD253D416}" sibTransId="{EB093886-F55C-44AE-9899-28BE7871675B}"/>
    <dgm:cxn modelId="{9A6F5DB2-FFA2-4CFA-A3E3-FEC70FDF7894}" type="presOf" srcId="{A1BF0A07-6262-4D40-A7B0-FE0DE80DC817}" destId="{639D00E7-14D4-46BB-BFCB-F73CB67089C2}" srcOrd="0" destOrd="0" presId="urn:microsoft.com/office/officeart/2005/8/layout/vList2"/>
    <dgm:cxn modelId="{49E4CC64-7D1E-4A4C-AB87-5E1093082677}" type="presOf" srcId="{063850CB-4061-4BA7-8BC9-51AE895771E4}" destId="{C311516D-1576-460B-8BFF-B420F5DE69B8}" srcOrd="0" destOrd="0" presId="urn:microsoft.com/office/officeart/2005/8/layout/vList2"/>
    <dgm:cxn modelId="{BF2A42D0-A735-43BF-8BD2-F1F078BE06C8}" srcId="{7EFFB038-25A7-4278-B95B-A11856604240}" destId="{063850CB-4061-4BA7-8BC9-51AE895771E4}" srcOrd="0" destOrd="0" parTransId="{6DE0EEC6-598B-45A2-948C-721275864684}" sibTransId="{3EB3454F-0D42-4BDD-90D2-0756BF92AA82}"/>
    <dgm:cxn modelId="{DADC26A2-ADDF-475C-BD76-9B8B47F72E19}" type="presOf" srcId="{7EFFB038-25A7-4278-B95B-A11856604240}" destId="{7DDB0DF9-F63B-49BE-B38D-BDE4A98E8EFF}" srcOrd="0" destOrd="0" presId="urn:microsoft.com/office/officeart/2005/8/layout/vList2"/>
    <dgm:cxn modelId="{34FA0277-7454-4CF9-A60E-3412EEDA70BD}" type="presParOf" srcId="{7DDB0DF9-F63B-49BE-B38D-BDE4A98E8EFF}" destId="{C311516D-1576-460B-8BFF-B420F5DE69B8}" srcOrd="0" destOrd="0" presId="urn:microsoft.com/office/officeart/2005/8/layout/vList2"/>
    <dgm:cxn modelId="{E0FEED4D-6F05-4EBB-A89B-D8FBBCECFCBD}" type="presParOf" srcId="{7DDB0DF9-F63B-49BE-B38D-BDE4A98E8EFF}" destId="{27333F1A-EB7B-4C54-95F9-57D730F3CCCD}" srcOrd="1" destOrd="0" presId="urn:microsoft.com/office/officeart/2005/8/layout/vList2"/>
    <dgm:cxn modelId="{38F46CB3-95C3-4410-9D41-21700B3A1264}" type="presParOf" srcId="{7DDB0DF9-F63B-49BE-B38D-BDE4A98E8EFF}" destId="{639D00E7-14D4-46BB-BFCB-F73CB67089C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11516D-1576-460B-8BFF-B420F5DE69B8}">
      <dsp:nvSpPr>
        <dsp:cNvPr id="0" name=""/>
        <dsp:cNvSpPr/>
      </dsp:nvSpPr>
      <dsp:spPr>
        <a:xfrm>
          <a:off x="0" y="173088"/>
          <a:ext cx="5914209" cy="241956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/>
            <a:t>Mia mamma tiene ferma la macchinina sulla parte alta della rampa, Io poi ho tracciato con la matita la linea con il numero 1 subito dopo la macchina .Misuro 1 m a partire dalla linea tracciata e con la matita traccio una seconda linea con il numero 2. Mia mamma poi, lascia andare la macchina , intanto mio fratello fa partire il cronometro .</a:t>
          </a:r>
          <a:endParaRPr lang="en-US" sz="2200" kern="1200"/>
        </a:p>
      </dsp:txBody>
      <dsp:txXfrm>
        <a:off x="118113" y="291201"/>
        <a:ext cx="5677983" cy="2183334"/>
      </dsp:txXfrm>
    </dsp:sp>
    <dsp:sp modelId="{639D00E7-14D4-46BB-BFCB-F73CB67089C2}">
      <dsp:nvSpPr>
        <dsp:cNvPr id="0" name=""/>
        <dsp:cNvSpPr/>
      </dsp:nvSpPr>
      <dsp:spPr>
        <a:xfrm>
          <a:off x="0" y="2656008"/>
          <a:ext cx="5914209" cy="241956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3363154"/>
                <a:satOff val="-3572"/>
                <a:lumOff val="2745"/>
                <a:alphaOff val="0"/>
                <a:shade val="74000"/>
                <a:satMod val="130000"/>
                <a:lumMod val="90000"/>
              </a:schemeClr>
              <a:schemeClr val="accent2">
                <a:hueOff val="3363154"/>
                <a:satOff val="-3572"/>
                <a:lumOff val="2745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 dirty="0" smtClean="0"/>
            <a:t>DATI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 dirty="0" smtClean="0"/>
            <a:t>Distanza = 1 m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 dirty="0" smtClean="0"/>
            <a:t>Intervallo </a:t>
          </a:r>
          <a:r>
            <a:rPr lang="it-IT" sz="2200" kern="1200" dirty="0"/>
            <a:t>di </a:t>
          </a:r>
          <a:r>
            <a:rPr lang="it-IT" sz="2200" kern="1200" dirty="0" smtClean="0"/>
            <a:t>tempo = 1,58 secondi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200" kern="1200" dirty="0" smtClean="0"/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Velocità risultante = 1,26 m/s</a:t>
          </a:r>
          <a:endParaRPr lang="en-US" sz="28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8113" y="2774121"/>
        <a:ext cx="5677983" cy="21833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6E7137A-4E27-4A1A-AF99-84A1E60A0776}" type="datetimeFigureOut">
              <a:rPr lang="it-IT" smtClean="0"/>
              <a:t>21/07/2020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6571CB5-C806-4AC8-91CC-180CAE603CCF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117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7137A-4E27-4A1A-AF99-84A1E60A0776}" type="datetimeFigureOut">
              <a:rPr lang="it-IT" smtClean="0"/>
              <a:t>21/07/2020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1CB5-C806-4AC8-91CC-180CAE603C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3242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7137A-4E27-4A1A-AF99-84A1E60A0776}" type="datetimeFigureOut">
              <a:rPr lang="it-IT" smtClean="0"/>
              <a:t>21/07/2020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1CB5-C806-4AC8-91CC-180CAE603CCF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8747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7137A-4E27-4A1A-AF99-84A1E60A0776}" type="datetimeFigureOut">
              <a:rPr lang="it-IT" smtClean="0"/>
              <a:t>21/07/2020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1CB5-C806-4AC8-91CC-180CAE603CCF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220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7137A-4E27-4A1A-AF99-84A1E60A0776}" type="datetimeFigureOut">
              <a:rPr lang="it-IT" smtClean="0"/>
              <a:t>21/07/2020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1CB5-C806-4AC8-91CC-180CAE603C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9968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7137A-4E27-4A1A-AF99-84A1E60A0776}" type="datetimeFigureOut">
              <a:rPr lang="it-IT" smtClean="0"/>
              <a:t>21/07/2020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1CB5-C806-4AC8-91CC-180CAE603CCF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448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7137A-4E27-4A1A-AF99-84A1E60A0776}" type="datetimeFigureOut">
              <a:rPr lang="it-IT" smtClean="0"/>
              <a:t>21/07/2020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1CB5-C806-4AC8-91CC-180CAE603CCF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392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7137A-4E27-4A1A-AF99-84A1E60A0776}" type="datetimeFigureOut">
              <a:rPr lang="it-IT" smtClean="0"/>
              <a:t>21/07/2020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1CB5-C806-4AC8-91CC-180CAE603CCF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080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7137A-4E27-4A1A-AF99-84A1E60A0776}" type="datetimeFigureOut">
              <a:rPr lang="it-IT" smtClean="0"/>
              <a:t>21/07/2020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1CB5-C806-4AC8-91CC-180CAE603CCF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738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7137A-4E27-4A1A-AF99-84A1E60A0776}" type="datetimeFigureOut">
              <a:rPr lang="it-IT" smtClean="0"/>
              <a:t>21/07/2020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1CB5-C806-4AC8-91CC-180CAE603C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9430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7137A-4E27-4A1A-AF99-84A1E60A0776}" type="datetimeFigureOut">
              <a:rPr lang="it-IT" smtClean="0"/>
              <a:t>21/07/2020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1CB5-C806-4AC8-91CC-180CAE603CCF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098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7137A-4E27-4A1A-AF99-84A1E60A0776}" type="datetimeFigureOut">
              <a:rPr lang="it-IT" smtClean="0"/>
              <a:t>21/07/2020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1CB5-C806-4AC8-91CC-180CAE603C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810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7137A-4E27-4A1A-AF99-84A1E60A0776}" type="datetimeFigureOut">
              <a:rPr lang="it-IT" smtClean="0"/>
              <a:t>21/07/2020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1CB5-C806-4AC8-91CC-180CAE603CCF}" type="slidenum">
              <a:rPr lang="it-IT" smtClean="0"/>
              <a:t>‹N›</a:t>
            </a:fld>
            <a:endParaRPr lang="it-I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0083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7137A-4E27-4A1A-AF99-84A1E60A0776}" type="datetimeFigureOut">
              <a:rPr lang="it-IT" smtClean="0"/>
              <a:t>21/07/2020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1CB5-C806-4AC8-91CC-180CAE603CCF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9851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7137A-4E27-4A1A-AF99-84A1E60A0776}" type="datetimeFigureOut">
              <a:rPr lang="it-IT" smtClean="0"/>
              <a:t>21/07/2020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1CB5-C806-4AC8-91CC-180CAE603C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9358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7137A-4E27-4A1A-AF99-84A1E60A0776}" type="datetimeFigureOut">
              <a:rPr lang="it-IT" smtClean="0"/>
              <a:t>21/07/2020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1CB5-C806-4AC8-91CC-180CAE603CCF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800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7137A-4E27-4A1A-AF99-84A1E60A0776}" type="datetimeFigureOut">
              <a:rPr lang="it-IT" smtClean="0"/>
              <a:t>21/07/2020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1CB5-C806-4AC8-91CC-180CAE603C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1090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6E7137A-4E27-4A1A-AF99-84A1E60A0776}" type="datetimeFigureOut">
              <a:rPr lang="it-IT" smtClean="0"/>
              <a:t>21/07/2020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6571CB5-C806-4AC8-91CC-180CAE603C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9514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B02D14D8-14C4-4DDD-B39A-C2F6642962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MISURIAMO LA VELOCITA’</a:t>
            </a:r>
            <a:br>
              <a:rPr lang="it-IT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200" dirty="0" smtClean="0"/>
              <a:t>di un moto rettilineo uniformemente accelerato.</a:t>
            </a:r>
            <a:endParaRPr lang="it-IT" sz="4800" dirty="0"/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31F894A4-2C60-4CE3-B296-296EF5717C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Esperimento</a:t>
            </a:r>
          </a:p>
        </p:txBody>
      </p:sp>
    </p:spTree>
    <p:extLst>
      <p:ext uri="{BB962C8B-B14F-4D97-AF65-F5344CB8AC3E}">
        <p14:creationId xmlns:p14="http://schemas.microsoft.com/office/powerpoint/2010/main" val="150953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7857967-A809-428B-9CA4-1C1302B3C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OSSERVAZIONI.2:</a:t>
            </a:r>
            <a:endParaRPr lang="it-IT" b="1" dirty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EAEF98D5-BEB7-471C-BA64-1C685950E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46570"/>
            <a:ext cx="9601196" cy="3812340"/>
          </a:xfrm>
        </p:spPr>
        <p:txBody>
          <a:bodyPr>
            <a:noAutofit/>
          </a:bodyPr>
          <a:lstStyle/>
          <a:p>
            <a:r>
              <a:rPr lang="it-IT" sz="3200" dirty="0" smtClean="0"/>
              <a:t>4-  La </a:t>
            </a:r>
            <a:r>
              <a:rPr lang="it-IT" sz="3200" dirty="0"/>
              <a:t>velocità della macchinina la possiamo aumentare inclinando l’ asticella.</a:t>
            </a:r>
          </a:p>
          <a:p>
            <a:r>
              <a:rPr lang="it-IT" sz="3200" dirty="0"/>
              <a:t>5- </a:t>
            </a:r>
            <a:r>
              <a:rPr lang="it-IT" sz="3200" dirty="0" smtClean="0"/>
              <a:t>Misurando il tempo che ha impiegato la macchinina a percorrere un metro ho potuto calcolare l’accelerazione ed in fine la velocità. 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42523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88533A0-FA4C-469E-B218-F1993E6D0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069" y="1610712"/>
            <a:ext cx="8158688" cy="1822514"/>
          </a:xfrm>
        </p:spPr>
        <p:txBody>
          <a:bodyPr/>
          <a:lstStyle/>
          <a:p>
            <a:r>
              <a:rPr lang="it-IT" dirty="0"/>
              <a:t> </a:t>
            </a:r>
            <a:r>
              <a:rPr lang="it-IT" dirty="0" smtClean="0"/>
              <a:t>Esperimento eseguito da 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1610605C-071A-463D-A8D6-640F55FF0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15067" y="3704157"/>
            <a:ext cx="8158690" cy="954547"/>
          </a:xfrm>
        </p:spPr>
        <p:txBody>
          <a:bodyPr>
            <a:noAutofit/>
          </a:bodyPr>
          <a:lstStyle/>
          <a:p>
            <a:r>
              <a:rPr lang="it-IT" sz="54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RUSSO ANNAMARIA</a:t>
            </a:r>
          </a:p>
          <a:p>
            <a:r>
              <a:rPr lang="it-IT" sz="5400" dirty="0" smtClean="0"/>
              <a:t>2</a:t>
            </a:r>
            <a:r>
              <a:rPr lang="it-IT" sz="6000" dirty="0" smtClean="0"/>
              <a:t>^ B </a:t>
            </a:r>
            <a:r>
              <a:rPr lang="it-IT" sz="6000" dirty="0" err="1" smtClean="0"/>
              <a:t>tp</a:t>
            </a:r>
            <a:endParaRPr lang="it-IT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99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11C7711F-3983-4AB1-AFDE-96F7C06514D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89BC9D38-9241-4F71-9B45-73827299E4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12229962" cy="6856214"/>
            <a:chOff x="-15736" y="0"/>
            <a:chExt cx="12229962" cy="6856214"/>
          </a:xfrm>
        </p:grpSpPr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0D302979-39A3-4421-821D-94D6E00BCE8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68E001BA-C181-4F47-9ABC-DF4C85AB4F1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7EF07F1E-BD52-4B06-A38E-BF29F8E2857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A68BE646-889B-49C2-95AF-90BAE5D29A9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13F9F174-02B4-494E-9CC4-77B7CDAAF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508" y="982132"/>
            <a:ext cx="6270090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4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MATERIALE</a:t>
            </a:r>
            <a:r>
              <a:rPr lang="it-IT" sz="4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it-IT" sz="4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B3085476-B49E-49ED-87D2-1165E69D26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92644" y="1092200"/>
            <a:ext cx="3059206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AF0455C5-FC4F-480E-8B88-ACF175F1B6F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29" b="2466"/>
          <a:stretch/>
        </p:blipFill>
        <p:spPr>
          <a:xfrm>
            <a:off x="1412683" y="1410208"/>
            <a:ext cx="2433793" cy="385878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59BA5C68-DFCC-4101-8403-F96781CDDD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626508" y="2400639"/>
            <a:ext cx="62700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A507A124-82AF-4932-A153-0F8ED2172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6482" y="2556932"/>
            <a:ext cx="6260114" cy="3318936"/>
          </a:xfrm>
        </p:spPr>
        <p:txBody>
          <a:bodyPr>
            <a:normAutofit fontScale="92500" lnSpcReduction="10000"/>
          </a:bodyPr>
          <a:lstStyle/>
          <a:p>
            <a:r>
              <a:rPr lang="it-IT" sz="3600" dirty="0"/>
              <a:t>Un asticella di legno come </a:t>
            </a:r>
            <a:r>
              <a:rPr lang="it-IT" sz="3600" dirty="0" smtClean="0"/>
              <a:t>rampa,</a:t>
            </a:r>
          </a:p>
          <a:p>
            <a:r>
              <a:rPr lang="it-IT" sz="3600" dirty="0" smtClean="0"/>
              <a:t>una macchinina,</a:t>
            </a:r>
          </a:p>
          <a:p>
            <a:r>
              <a:rPr lang="it-IT" sz="3600" dirty="0" smtClean="0"/>
              <a:t>un cronometro,</a:t>
            </a:r>
          </a:p>
          <a:p>
            <a:r>
              <a:rPr lang="it-IT" sz="3600" dirty="0" smtClean="0"/>
              <a:t>un metro, </a:t>
            </a:r>
          </a:p>
          <a:p>
            <a:r>
              <a:rPr lang="it-IT" sz="3600" dirty="0" smtClean="0"/>
              <a:t>un </a:t>
            </a:r>
            <a:r>
              <a:rPr lang="it-IT" sz="3600" dirty="0"/>
              <a:t>gessetto.</a:t>
            </a:r>
          </a:p>
          <a:p>
            <a:endParaRPr lang="it-IT" sz="3600" dirty="0"/>
          </a:p>
          <a:p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68531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99E5241-4412-4769-8759-E3F14EFC5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 cos’è un moto rettilineo </a:t>
            </a:r>
            <a:r>
              <a:rPr lang="it-IT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uniformemente </a:t>
            </a:r>
            <a:r>
              <a:rPr lang="it-IT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accelerato?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7D274BC0-2220-4225-9C00-26985F438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510" y="2349059"/>
            <a:ext cx="10625959" cy="3988676"/>
          </a:xfrm>
        </p:spPr>
        <p:txBody>
          <a:bodyPr>
            <a:noAutofit/>
          </a:bodyPr>
          <a:lstStyle/>
          <a:p>
            <a:r>
              <a:rPr lang="it-IT" sz="3600" dirty="0"/>
              <a:t>Quando un corpo si muove in una traiettoria rettilinea con accelerazione costante nel tempo. Per conoscere la velocità dobbiamo fare :</a:t>
            </a:r>
          </a:p>
          <a:p>
            <a:r>
              <a:rPr lang="it-IT" sz="36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= </a:t>
            </a:r>
            <a:r>
              <a:rPr lang="it-IT" sz="3600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Accelerazione </a:t>
            </a:r>
            <a:r>
              <a:rPr lang="it-IT" sz="36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costante*tempo</a:t>
            </a:r>
            <a:r>
              <a:rPr lang="it-IT" sz="3600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it-IT" sz="3600" dirty="0"/>
              <a:t>Se vogliamo calcolare la distanza la formula è:</a:t>
            </a:r>
          </a:p>
          <a:p>
            <a:r>
              <a:rPr lang="it-IT" sz="36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S=1/2*Accelerazione costante*tempo </a:t>
            </a:r>
            <a:r>
              <a:rPr lang="it-IT" sz="3600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quadrato.</a:t>
            </a:r>
          </a:p>
        </p:txBody>
      </p:sp>
    </p:spTree>
    <p:extLst>
      <p:ext uri="{BB962C8B-B14F-4D97-AF65-F5344CB8AC3E}">
        <p14:creationId xmlns:p14="http://schemas.microsoft.com/office/powerpoint/2010/main" val="318838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2BE4420-3B5F-4549-8B4A-77855B8215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75876F6-95D4-48CB-8E3E-4401A96E25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D1B84719-90BB-4D0C-92D8-61DC5512B3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F64412B9-8E33-43DF-ADA0-C81338DD9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it-IT" sz="2800">
                <a:solidFill>
                  <a:srgbClr val="262626"/>
                </a:solidFill>
              </a:rPr>
              <a:t>PROCEDURA:</a:t>
            </a:r>
          </a:p>
        </p:txBody>
      </p:sp>
      <p:sp useBgFill="1">
        <p:nvSpPr>
          <p:cNvPr id="15" name="Rectangle 14">
            <a:extLst>
              <a:ext uri="{FF2B5EF4-FFF2-40B4-BE49-F238E27FC236}">
                <a16:creationId xmlns="" xmlns:a16="http://schemas.microsoft.com/office/drawing/2014/main" id="{7B407EC4-5D16-4845-9840-4E28622B65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="" xmlns:a16="http://schemas.microsoft.com/office/drawing/2014/main" id="{F0266730-C3B1-4E18-94D8-E90AE76ED2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565285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8127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03E8C8A2-D2DA-42F8-84AA-AC5AB4251D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9A5D1FE1-4883-49B4-AD3E-D0A3F8DCE1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7F829EAE-7CB1-410F-BAF1-55BD6DC2497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4EA5F8CE-974F-4443-AB3C-4799C33230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94075D0C-1739-4729-A5C8-5C5707A942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0DFD28A6-39F3-425F-8050-E5BF1B4523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="" xmlns:a16="http://schemas.microsoft.com/office/drawing/2014/main" id="{9F1F6E2E-E2E7-4689-9E5D-51F37CBE412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BB728A18-FF26-43E9-AF31-9608EBA3D5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12229962" cy="6856214"/>
            <a:chOff x="-15736" y="0"/>
            <a:chExt cx="12229962" cy="6856214"/>
          </a:xfrm>
        </p:grpSpPr>
        <p:pic>
          <p:nvPicPr>
            <p:cNvPr id="21" name="Picture 20">
              <a:extLst>
                <a:ext uri="{FF2B5EF4-FFF2-40B4-BE49-F238E27FC236}">
                  <a16:creationId xmlns="" xmlns:a16="http://schemas.microsoft.com/office/drawing/2014/main" id="{D418D479-7A49-4E09-A270-87C36ABE50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F55AC523-B142-409D-BB68-747EDDCE60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3" name="Picture 22">
              <a:extLst>
                <a:ext uri="{FF2B5EF4-FFF2-40B4-BE49-F238E27FC236}">
                  <a16:creationId xmlns="" xmlns:a16="http://schemas.microsoft.com/office/drawing/2014/main" id="{98FD6A06-A68E-49C5-8F1D-8945DD8C00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A6794A3D-A7E9-4DC9-98E4-02104E24AC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18429CF-1422-4575-9004-23D662BD5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770" y="1183295"/>
            <a:ext cx="4538526" cy="234526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/>
              <a:t>In </a:t>
            </a:r>
            <a:r>
              <a:rPr lang="en-US" sz="3600" dirty="0" err="1"/>
              <a:t>questa</a:t>
            </a:r>
            <a:r>
              <a:rPr lang="en-US" sz="3600" dirty="0"/>
              <a:t> </a:t>
            </a:r>
            <a:r>
              <a:rPr lang="en-US" sz="3600" dirty="0" err="1"/>
              <a:t>foto</a:t>
            </a:r>
            <a:r>
              <a:rPr lang="en-US" sz="3600" dirty="0"/>
              <a:t> </a:t>
            </a:r>
            <a:r>
              <a:rPr lang="en-US" sz="3600" dirty="0" err="1"/>
              <a:t>sto</a:t>
            </a:r>
            <a:r>
              <a:rPr lang="en-US" sz="3600" dirty="0"/>
              <a:t>  </a:t>
            </a:r>
            <a:r>
              <a:rPr lang="en-US" sz="3600" dirty="0" err="1"/>
              <a:t>tracciando</a:t>
            </a:r>
            <a:r>
              <a:rPr lang="en-US" sz="3600" dirty="0"/>
              <a:t> la prima </a:t>
            </a:r>
            <a:r>
              <a:rPr lang="en-US" sz="3600" dirty="0" err="1"/>
              <a:t>linea</a:t>
            </a:r>
            <a:r>
              <a:rPr lang="en-US" sz="3600" dirty="0"/>
              <a:t>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7731DD8B-7A0A-47A0-BF6B-EBB4F9709B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92644" y="1092200"/>
            <a:ext cx="4976494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egnaposto contenuto 4">
            <a:extLst>
              <a:ext uri="{FF2B5EF4-FFF2-40B4-BE49-F238E27FC236}">
                <a16:creationId xmlns="" xmlns:a16="http://schemas.microsoft.com/office/drawing/2014/main" id="{CFD41F84-CCAD-44B2-B73D-0C57BA99B73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37" r="2" b="38973"/>
          <a:stretch/>
        </p:blipFill>
        <p:spPr>
          <a:xfrm>
            <a:off x="1412683" y="1410208"/>
            <a:ext cx="4348925" cy="385878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10A370BF-9768-4FA0-8887-C3777F3A9C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553770" y="3522131"/>
            <a:ext cx="4520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5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7DD1581E-15E9-41AA-9EB3-D237D062A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1460" y="1410208"/>
            <a:ext cx="4486292" cy="3842116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dirty="0" smtClean="0"/>
              <a:t>In </a:t>
            </a:r>
            <a:r>
              <a:rPr lang="en-US" sz="3600" dirty="0" err="1" smtClean="0"/>
              <a:t>questa</a:t>
            </a:r>
            <a:r>
              <a:rPr lang="en-US" sz="3600" dirty="0" smtClean="0"/>
              <a:t> </a:t>
            </a:r>
            <a:r>
              <a:rPr lang="en-US" sz="3600" dirty="0" err="1" smtClean="0"/>
              <a:t>foto</a:t>
            </a:r>
            <a:r>
              <a:rPr lang="en-US" sz="3600" dirty="0" smtClean="0"/>
              <a:t> </a:t>
            </a:r>
            <a:r>
              <a:rPr lang="en-US" sz="3600" dirty="0" err="1" smtClean="0"/>
              <a:t>sto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 </a:t>
            </a:r>
            <a:r>
              <a:rPr lang="en-US" sz="3600" dirty="0" err="1" smtClean="0"/>
              <a:t>misurando</a:t>
            </a:r>
            <a:r>
              <a:rPr lang="en-US" sz="3600" dirty="0"/>
              <a:t> </a:t>
            </a:r>
            <a:r>
              <a:rPr lang="en-US" sz="3600" dirty="0" smtClean="0"/>
              <a:t>con </a:t>
            </a:r>
            <a:r>
              <a:rPr lang="en-US" sz="3600" dirty="0" err="1"/>
              <a:t>il</a:t>
            </a:r>
            <a:r>
              <a:rPr lang="en-US" sz="3600" dirty="0"/>
              <a:t>  </a:t>
            </a:r>
            <a:r>
              <a:rPr lang="en-US" sz="3600" dirty="0" smtClean="0"/>
              <a:t>metro,</a:t>
            </a:r>
            <a:br>
              <a:rPr lang="en-US" sz="3600" dirty="0" smtClean="0"/>
            </a:br>
            <a:r>
              <a:rPr lang="en-US" sz="3600" dirty="0" smtClean="0"/>
              <a:t>1 m</a:t>
            </a:r>
            <a:br>
              <a:rPr lang="en-US" sz="3600" dirty="0" smtClean="0"/>
            </a:br>
            <a:r>
              <a:rPr lang="en-US" sz="3600" dirty="0" smtClean="0"/>
              <a:t>e </a:t>
            </a:r>
            <a:r>
              <a:rPr lang="en-US" sz="3600" dirty="0" err="1" smtClean="0"/>
              <a:t>traccio</a:t>
            </a:r>
            <a:r>
              <a:rPr lang="en-US" sz="3600" dirty="0"/>
              <a:t> </a:t>
            </a:r>
            <a:r>
              <a:rPr lang="en-US" sz="3600" dirty="0" smtClean="0"/>
              <a:t>la </a:t>
            </a:r>
            <a:r>
              <a:rPr lang="en-US" sz="3600" dirty="0" err="1"/>
              <a:t>seconda</a:t>
            </a:r>
            <a:r>
              <a:rPr lang="en-US" sz="3600" dirty="0"/>
              <a:t>  </a:t>
            </a:r>
            <a:r>
              <a:rPr lang="en-US" sz="3600" dirty="0" err="1" smtClean="0"/>
              <a:t>linea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="" xmlns:a16="http://schemas.microsoft.com/office/drawing/2014/main" id="{E54A2F54-00F1-4C2D-9DF8-A8A0FEEC14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86" r="1" b="27127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3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F9A9BF6-C349-4D80-BB93-242F12568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508" y="2049513"/>
            <a:ext cx="6270090" cy="309334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 err="1"/>
              <a:t>A</a:t>
            </a:r>
            <a:r>
              <a:rPr lang="en-US" sz="3600" dirty="0" err="1" smtClean="0"/>
              <a:t>desso</a:t>
            </a:r>
            <a:r>
              <a:rPr lang="en-US" sz="3600" dirty="0" smtClean="0"/>
              <a:t> è partita </a:t>
            </a:r>
            <a:r>
              <a:rPr lang="en-US" sz="3600" dirty="0"/>
              <a:t>la </a:t>
            </a:r>
            <a:r>
              <a:rPr lang="en-US" sz="3600" dirty="0" err="1" smtClean="0"/>
              <a:t>macchinina</a:t>
            </a:r>
            <a:r>
              <a:rPr lang="en-US" sz="3600" dirty="0" smtClean="0"/>
              <a:t>.</a:t>
            </a:r>
            <a:br>
              <a:rPr lang="en-US" sz="3600" dirty="0" smtClean="0"/>
            </a:br>
            <a:r>
              <a:rPr lang="en-US" sz="3600" dirty="0" smtClean="0"/>
              <a:t>Come </a:t>
            </a:r>
            <a:r>
              <a:rPr lang="en-US" sz="3600" dirty="0" err="1"/>
              <a:t>possiamo</a:t>
            </a:r>
            <a:r>
              <a:rPr lang="en-US" sz="3600" dirty="0"/>
              <a:t> </a:t>
            </a:r>
            <a:r>
              <a:rPr lang="en-US" sz="3600" dirty="0" err="1" smtClean="0"/>
              <a:t>vedere</a:t>
            </a:r>
            <a:r>
              <a:rPr lang="en-US" sz="3600" dirty="0" smtClean="0"/>
              <a:t> la </a:t>
            </a:r>
            <a:r>
              <a:rPr lang="en-US" sz="3600" dirty="0" err="1" smtClean="0"/>
              <a:t>foto</a:t>
            </a:r>
            <a:r>
              <a:rPr lang="en-US" sz="3600" dirty="0"/>
              <a:t> </a:t>
            </a:r>
            <a:r>
              <a:rPr lang="en-US" sz="3600" dirty="0" err="1" smtClean="0"/>
              <a:t>esce</a:t>
            </a:r>
            <a:r>
              <a:rPr lang="en-US" sz="3600" dirty="0" smtClean="0"/>
              <a:t> </a:t>
            </a:r>
            <a:r>
              <a:rPr lang="en-US" sz="3600" dirty="0" err="1" smtClean="0"/>
              <a:t>sfocata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err="1" smtClean="0"/>
              <a:t>perché</a:t>
            </a:r>
            <a:r>
              <a:rPr lang="en-US" sz="3600" dirty="0" smtClean="0"/>
              <a:t> la </a:t>
            </a:r>
            <a:r>
              <a:rPr lang="en-US" sz="3600" dirty="0" err="1"/>
              <a:t>macchinina</a:t>
            </a:r>
            <a:r>
              <a:rPr lang="en-US" sz="3600" dirty="0"/>
              <a:t> non è </a:t>
            </a:r>
            <a:r>
              <a:rPr lang="en-US" sz="3600" dirty="0" err="1"/>
              <a:t>ferma</a:t>
            </a:r>
            <a:r>
              <a:rPr lang="en-US" sz="3600" dirty="0"/>
              <a:t> ma in </a:t>
            </a:r>
            <a:r>
              <a:rPr lang="en-US" sz="3600" dirty="0" err="1"/>
              <a:t>movimento</a:t>
            </a:r>
            <a:r>
              <a:rPr lang="en-US" sz="3600" dirty="0"/>
              <a:t>.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="" xmlns:a16="http://schemas.microsoft.com/office/drawing/2014/main" id="{33F19BB9-D845-4DF4-A364-3331915BE1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9" b="9257"/>
          <a:stretch/>
        </p:blipFill>
        <p:spPr>
          <a:xfrm>
            <a:off x="1412683" y="1410208"/>
            <a:ext cx="2433793" cy="385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78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3BE65E0-304A-43B5-908B-AEA58F4D1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 cos’è l’ accelerazione?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79A0E4CE-4562-4E0E-88F3-BDEE05B30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L’accelerazione è la rapidità con cui la velocità varia, sia che essa </a:t>
            </a:r>
            <a:r>
              <a:rPr lang="it-IT" sz="3600" dirty="0" smtClean="0"/>
              <a:t>aumenti </a:t>
            </a:r>
            <a:r>
              <a:rPr lang="it-IT" sz="3600" dirty="0"/>
              <a:t>sia che diminuisca . L’accelerazione che interessa un corpo è la variazione della sua velocità divisa per l’intervallo di tempo in cui si è </a:t>
            </a:r>
            <a:r>
              <a:rPr lang="it-IT" sz="3600" dirty="0" smtClean="0"/>
              <a:t>verificata.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351285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7857967-A809-428B-9CA4-1C1302B3C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OSSERVAZIONI.1:</a:t>
            </a:r>
            <a:endParaRPr lang="it-IT" b="1" dirty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EAEF98D5-BEB7-471C-BA64-1C685950E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46570"/>
            <a:ext cx="9601196" cy="3812340"/>
          </a:xfrm>
        </p:spPr>
        <p:txBody>
          <a:bodyPr>
            <a:noAutofit/>
          </a:bodyPr>
          <a:lstStyle/>
          <a:p>
            <a:r>
              <a:rPr lang="it-IT" sz="3200" dirty="0"/>
              <a:t>1-  La macchinina ha un moto rettilineo </a:t>
            </a:r>
            <a:r>
              <a:rPr lang="it-IT" sz="3200" dirty="0" smtClean="0"/>
              <a:t>uniformemente accelerato.</a:t>
            </a:r>
            <a:endParaRPr lang="it-IT" sz="3200" dirty="0"/>
          </a:p>
          <a:p>
            <a:r>
              <a:rPr lang="it-IT" sz="3200" dirty="0"/>
              <a:t>2-  La misurazione del tempo effettuata da mia mamma secondo me non è precisa.</a:t>
            </a:r>
          </a:p>
          <a:p>
            <a:r>
              <a:rPr lang="it-IT" sz="3200" dirty="0"/>
              <a:t>3-  La precisione della  misura del tempo impiegato dalla macchinina lo possiamo migliorare facendo </a:t>
            </a:r>
            <a:r>
              <a:rPr lang="it-IT" sz="3200" dirty="0" smtClean="0"/>
              <a:t>più misurazioni.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76495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o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318</Words>
  <Application>Microsoft Office PowerPoint</Application>
  <PresentationFormat>Personalizzato</PresentationFormat>
  <Paragraphs>35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Organico</vt:lpstr>
      <vt:lpstr>MISURIAMO LA VELOCITA’ di un moto rettilineo uniformemente accelerato.</vt:lpstr>
      <vt:lpstr>MATERIALE:</vt:lpstr>
      <vt:lpstr>Che cos’è un moto rettilineo uniformemente accelerato?</vt:lpstr>
      <vt:lpstr>PROCEDURA:</vt:lpstr>
      <vt:lpstr>In questa foto sto  tracciando la prima linea.</vt:lpstr>
      <vt:lpstr>In questa foto sto  misurando con il  metro, 1 m e traccio la seconda  linea.</vt:lpstr>
      <vt:lpstr>Adesso è partita la macchinina. Come possiamo vedere la foto esce sfocata perché la macchinina non è ferma ma in movimento.</vt:lpstr>
      <vt:lpstr>Che cos’è l’ accelerazione?</vt:lpstr>
      <vt:lpstr>OSSERVAZIONI.1:</vt:lpstr>
      <vt:lpstr>OSSERVAZIONI.2:</vt:lpstr>
      <vt:lpstr> Esperimento eseguito da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MISURIAMO LA VELOCITA’</dc:title>
  <dc:creator>hp</dc:creator>
  <cp:lastModifiedBy>User</cp:lastModifiedBy>
  <cp:revision>10</cp:revision>
  <dcterms:created xsi:type="dcterms:W3CDTF">2020-05-27T12:57:37Z</dcterms:created>
  <dcterms:modified xsi:type="dcterms:W3CDTF">2020-07-21T16:42:09Z</dcterms:modified>
</cp:coreProperties>
</file>